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703" r:id="rId3"/>
    <p:sldId id="719" r:id="rId4"/>
    <p:sldId id="631" r:id="rId5"/>
    <p:sldId id="718" r:id="rId6"/>
    <p:sldId id="712" r:id="rId7"/>
    <p:sldId id="720" r:id="rId8"/>
    <p:sldId id="599" r:id="rId9"/>
    <p:sldId id="605" r:id="rId10"/>
    <p:sldId id="606" r:id="rId11"/>
    <p:sldId id="714" r:id="rId12"/>
    <p:sldId id="715" r:id="rId13"/>
    <p:sldId id="710" r:id="rId14"/>
    <p:sldId id="711" r:id="rId15"/>
    <p:sldId id="71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71"/>
    <p:restoredTop sz="89094"/>
  </p:normalViewPr>
  <p:slideViewPr>
    <p:cSldViewPr snapToGrid="0" snapToObjects="1" showGuides="1">
      <p:cViewPr>
        <p:scale>
          <a:sx n="135" d="100"/>
          <a:sy n="135" d="100"/>
        </p:scale>
        <p:origin x="1360" y="3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A4DD0F-F0A9-AA4D-BC30-7742AA54891B}" type="datetimeFigureOut">
              <a:rPr lang="en-US" smtClean="0"/>
              <a:t>5/11/22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2CE97-4931-FC47-8494-F2D29DFE6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03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F0530-8FFA-B64C-9A1A-E1928636B2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60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suggest that soil nitrogen treatments allowed plants to satisfy leaf nutrient demand, so excess nitrogen would be allocated to structures that increase whole plant growth or primary productivity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2CE97-4931-FC47-8494-F2D29DFE63D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835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Joseph’s experiment was a useful pilot experiment for an upcoming experiment I was planning, which is gearing to look at impacts of acquisition strategy, nitrogen fertilization, and atmospheric CO2 on nitrogen water tradeoffs and tradeoffs between leaf and whole plant nutrient allocation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4E996-A8DB-CE40-87C4-176C80B5D0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2802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4E996-A8DB-CE40-87C4-176C80B5D0D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845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F0530-8FFA-B64C-9A1A-E1928636B2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549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ACC5A-C07E-EE47-AB07-8E8D8EB2A8C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96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F0530-8FFA-B64C-9A1A-E1928636B2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29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F0530-8FFA-B64C-9A1A-E1928636B2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0195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F0530-8FFA-B64C-9A1A-E1928636B2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79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directly investigate effects of acquisition strategy on nitrogen-water tradeoffs, </a:t>
            </a:r>
          </a:p>
          <a:p>
            <a:endParaRPr lang="en-US" dirty="0"/>
          </a:p>
          <a:p>
            <a:r>
              <a:rPr lang="en-US" dirty="0"/>
              <a:t>an undergraduate in our lab conducted a greenhouse experiment using two soil nitrogen fertilization and two nitrogen fixation treatments in a full factorial, random block experiment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44E996-A8DB-CE40-87C4-176C80B5D0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641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ACC5A-C07E-EE47-AB07-8E8D8EB2A8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598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ACC5A-C07E-EE47-AB07-8E8D8EB2A8C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14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E6B3-A999-3185-60AB-8FEE0D1B39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1380C7-0148-87E0-5337-E056C808A1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2E738-C8D4-1FCC-43D4-86AE4A659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DCBD2-D39E-467C-6044-FB75C7E0B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3B47F3-505D-7F38-ABE6-6A03A796D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67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E945D-DCDA-D4B8-D23E-8D84C886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D31364-3A4E-85EB-D093-48A17B1247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6CA96-CBCC-31DF-3B5F-052614F4C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9205F-8CAB-CA63-FE96-464E92435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94ADD-8F8F-4CED-876E-730BC4B1E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64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3ECC00-97B8-4790-DC74-CEB93F5FBF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796E27-7C81-42EA-2BE5-5D069F42C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E7E05-D052-F121-A6A4-315739189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BB6ED-C4A6-866F-45C6-4448DCEB5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A8B7B-F459-C4C2-A110-0D9E1F4D7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18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9BB92-A020-D272-8FB9-FC67F6B77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FC042-B1A0-F045-D2B5-6E98A907E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0DC89-7D65-6B29-B926-0260A85DA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F297E-D610-7576-70F0-BFD1C99EB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F831-71E1-1CFD-BCE1-4AFCDC0CC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52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9E1AD-9C3E-8D4B-1366-BF8540505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8A30D-1D39-EF48-8E90-6F663C076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BB69A-BFB4-FAD3-B2D0-75B7D85B8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74F1F-1C88-3448-B8FA-75027A911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4C8D5-E976-6248-D6F7-533BDF08F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779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584AA-60E7-A79E-0142-35830607B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F7A2E-DEAC-5598-74A6-E86124002F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10182-D48E-35AC-B81A-1D5F64781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E7FFF6-A11D-C923-7A36-AAEE7FB0A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AFBC4A-2B93-D857-639D-211635FFE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B40E9-AB65-8317-12EF-9709DE802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22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37A08-FA70-BBA0-4855-31059CD61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CDAF99-FC51-2EED-2D2C-3832DA998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3D9E7-2AA2-9AD9-025B-E2F1BCF0AF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320C0-1034-2017-F512-A4968247CE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680765-B154-C1F7-F362-3E7265C6ED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F37EE2-8FE4-12DA-0A28-9517CCBCE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F67653-94B4-3C3F-71F4-98A28D646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D15583-D50E-BB73-40FE-58BB0F995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6CD81-A6A9-B6AE-A620-A9246A010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B59B6E-9123-2A63-10DC-F24C76C80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DB0F0-66DE-E3CB-2570-A7FF66D16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04708A-3474-FEF2-A72F-B6B8443B8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778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42B3FC-A8DD-E7F5-4FD1-3C7600FF3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393937-0850-16B5-24F0-1D9627463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070122-9B2D-C7F3-083C-99D8CE37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23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7B12D-D69C-F3CB-6053-497AC994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73C1A-50BF-6E53-B6D2-331796CAAD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B2D221-E6DC-9ABF-E8C2-2828C4819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DDCE1E-7ADD-B8D9-DA26-A4D39ECD1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9BBD87-53BB-F0AB-0F5A-3B6189664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D7103-6E87-B8DD-D8E9-96652EBBB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94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5A942-DC7F-D0F3-76AA-011DA8047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F48E37-A908-FBC4-185D-F863340CE0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290E8F-6CC4-2B1A-3C82-6BA8ADC11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1E74C4-C3E4-B713-5840-D9AC8AC35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A81719-6823-8528-FD55-BE460568A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EA78AE-578F-4817-EE65-603956E36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34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11511A-BDA4-6158-A089-391C2BAA4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B1B76-CAAE-1930-6B64-252B42DDE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76449-1255-8CEB-8A87-E1E413EA29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112718-E761-2646-913A-EE31A0BE4D7F}" type="datetimeFigureOut">
              <a:rPr lang="en-US" smtClean="0"/>
              <a:t>5/11/22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C3CD5-EFE8-0578-67AF-7DD91776A8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15990-BF01-EDDA-EBED-F6DA8BD818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35515-03CE-D046-BE1D-09A5904C5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889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B68AB-4763-5A92-B467-890CFDD6C4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Towards incorporating microbial symbioses into PLCT experiments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130C70-85A5-402D-2D5C-2E36E315BB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Evan Perkowski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evan.a.perkowski@ttu.edu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7297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98C88-DF57-CF4E-8502-481509902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… a pattern driven by a possible shift toward direct uptake at high soil nitrogen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F9945EF-8139-7C4B-B732-DCDCADBD1E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595" t="94107" r="21788" b="1418"/>
          <a:stretch/>
        </p:blipFill>
        <p:spPr>
          <a:xfrm>
            <a:off x="4829146" y="6276066"/>
            <a:ext cx="2146435" cy="183625"/>
          </a:xfrm>
          <a:prstGeom prst="rect">
            <a:avLst/>
          </a:prstGeom>
        </p:spPr>
      </p:pic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E87BDB9E-6D93-E04A-99A3-613B9A9B4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407" y="1862666"/>
            <a:ext cx="11310459" cy="424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210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2784C-5464-0039-BEB5-8FAB749D2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However, there was no inoculation effect on photosynthetic nitrogen-use efficiency or water-use efficiency</a:t>
            </a:r>
          </a:p>
        </p:txBody>
      </p:sp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D57D66E8-5B0F-3C5E-9C2B-7EFDA49FB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535006"/>
            <a:ext cx="9087582" cy="5250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740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25BEA-91AD-8707-3795-A5274EB0C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Interestingly, there was a strong inoculation effect on total leaf area under low soil nitrogen</a:t>
            </a:r>
          </a:p>
        </p:txBody>
      </p:sp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C104E9A7-408B-A5A9-F353-82FD081E6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62150"/>
            <a:ext cx="10839450" cy="361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65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1E7D5-87AE-1147-952F-6A3ABF1DE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n-US" sz="32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experiment setup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E008AF-407E-0048-9E0E-3A5801B29D11}"/>
              </a:ext>
            </a:extLst>
          </p:cNvPr>
          <p:cNvSpPr txBox="1"/>
          <p:nvPr/>
        </p:nvSpPr>
        <p:spPr>
          <a:xfrm>
            <a:off x="5154781" y="2391951"/>
            <a:ext cx="2231755" cy="830997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 acquisition strategy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8DD97F-C774-7940-B277-FED0BF24B721}"/>
              </a:ext>
            </a:extLst>
          </p:cNvPr>
          <p:cNvSpPr txBox="1"/>
          <p:nvPr/>
        </p:nvSpPr>
        <p:spPr>
          <a:xfrm>
            <a:off x="8844793" y="1642640"/>
            <a:ext cx="2381572" cy="461665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Soil N*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B73ADC-8CE1-194D-A387-9FD1352D5E3F}"/>
              </a:ext>
            </a:extLst>
          </p:cNvPr>
          <p:cNvSpPr txBox="1"/>
          <p:nvPr/>
        </p:nvSpPr>
        <p:spPr>
          <a:xfrm>
            <a:off x="965633" y="2573552"/>
            <a:ext cx="2381572" cy="461665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Atmospheric CO</a:t>
            </a:r>
            <a:r>
              <a:rPr lang="en-US" sz="2400" b="1" baseline="-25000" dirty="0">
                <a:solidFill>
                  <a:schemeClr val="bg1"/>
                </a:solidFill>
              </a:rPr>
              <a:t>2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2A8A75-5CCE-C546-AE0A-65DFD5D9BE7A}"/>
              </a:ext>
            </a:extLst>
          </p:cNvPr>
          <p:cNvSpPr txBox="1"/>
          <p:nvPr/>
        </p:nvSpPr>
        <p:spPr>
          <a:xfrm>
            <a:off x="8844795" y="2394136"/>
            <a:ext cx="2381572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0 ppm 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5B2B5AD-F20F-8948-B46F-0508CFD2D6E2}"/>
              </a:ext>
            </a:extLst>
          </p:cNvPr>
          <p:cNvSpPr txBox="1"/>
          <p:nvPr/>
        </p:nvSpPr>
        <p:spPr>
          <a:xfrm>
            <a:off x="8844795" y="3760852"/>
            <a:ext cx="2381572" cy="46166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105 ppm 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B08AA7-E2D5-F545-92EB-214C624BF20E}"/>
              </a:ext>
            </a:extLst>
          </p:cNvPr>
          <p:cNvSpPr txBox="1"/>
          <p:nvPr/>
        </p:nvSpPr>
        <p:spPr>
          <a:xfrm>
            <a:off x="8844796" y="4218269"/>
            <a:ext cx="2381571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140 ppm 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2556C1-0BF9-4543-BE97-9CBE3C03D5B6}"/>
              </a:ext>
            </a:extLst>
          </p:cNvPr>
          <p:cNvSpPr txBox="1"/>
          <p:nvPr/>
        </p:nvSpPr>
        <p:spPr>
          <a:xfrm>
            <a:off x="8844795" y="3303435"/>
            <a:ext cx="2381572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70 ppm 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E45668-E332-3A42-AB76-5FA570D2F667}"/>
              </a:ext>
            </a:extLst>
          </p:cNvPr>
          <p:cNvSpPr txBox="1"/>
          <p:nvPr/>
        </p:nvSpPr>
        <p:spPr>
          <a:xfrm>
            <a:off x="8844795" y="4675686"/>
            <a:ext cx="2381571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210 ppm 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D18C72-3B93-2F4D-8C0A-777F7E9A32BD}"/>
              </a:ext>
            </a:extLst>
          </p:cNvPr>
          <p:cNvSpPr txBox="1"/>
          <p:nvPr/>
        </p:nvSpPr>
        <p:spPr>
          <a:xfrm>
            <a:off x="8844795" y="5133103"/>
            <a:ext cx="2381571" cy="46166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270 ppm 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507C3E4-6899-8E41-9E75-BC31E3E80CB6}"/>
              </a:ext>
            </a:extLst>
          </p:cNvPr>
          <p:cNvSpPr txBox="1"/>
          <p:nvPr/>
        </p:nvSpPr>
        <p:spPr>
          <a:xfrm>
            <a:off x="5154781" y="3489300"/>
            <a:ext cx="2231755" cy="46166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+ BNF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62C3E79-B330-3E4D-B8F0-A2B97FDEF54E}"/>
              </a:ext>
            </a:extLst>
          </p:cNvPr>
          <p:cNvSpPr txBox="1"/>
          <p:nvPr/>
        </p:nvSpPr>
        <p:spPr>
          <a:xfrm>
            <a:off x="5154782" y="4284448"/>
            <a:ext cx="2231755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- BNF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E1246EC-2BD4-9241-977D-51ACF05BD136}"/>
              </a:ext>
            </a:extLst>
          </p:cNvPr>
          <p:cNvSpPr txBox="1"/>
          <p:nvPr/>
        </p:nvSpPr>
        <p:spPr>
          <a:xfrm>
            <a:off x="965634" y="3489300"/>
            <a:ext cx="2381572" cy="46166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400 ppm CO</a:t>
            </a:r>
            <a:r>
              <a:rPr lang="en-US" sz="2400" baseline="-25000"/>
              <a:t>2</a:t>
            </a:r>
            <a:endParaRPr lang="en-US" sz="24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013903A-CC16-314F-9E13-C52CA0F40D85}"/>
              </a:ext>
            </a:extLst>
          </p:cNvPr>
          <p:cNvSpPr txBox="1"/>
          <p:nvPr/>
        </p:nvSpPr>
        <p:spPr>
          <a:xfrm>
            <a:off x="965634" y="4284448"/>
            <a:ext cx="2381572" cy="4616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1000 ppm CO</a:t>
            </a:r>
            <a:r>
              <a:rPr lang="en-US" sz="2400" baseline="-25000"/>
              <a:t>2</a:t>
            </a:r>
            <a:endParaRPr lang="en-US" sz="24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B33BE3-D898-8521-869A-F0AB7BCC3291}"/>
              </a:ext>
            </a:extLst>
          </p:cNvPr>
          <p:cNvSpPr txBox="1"/>
          <p:nvPr/>
        </p:nvSpPr>
        <p:spPr>
          <a:xfrm>
            <a:off x="8844794" y="5586205"/>
            <a:ext cx="2381571" cy="461665"/>
          </a:xfrm>
          <a:prstGeom prst="rect">
            <a:avLst/>
          </a:prstGeom>
          <a:solidFill>
            <a:schemeClr val="accent5">
              <a:lumMod val="75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350 ppm 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9DD138-C27A-18F8-392F-5141C974DA78}"/>
              </a:ext>
            </a:extLst>
          </p:cNvPr>
          <p:cNvSpPr txBox="1"/>
          <p:nvPr/>
        </p:nvSpPr>
        <p:spPr>
          <a:xfrm>
            <a:off x="8844795" y="2846018"/>
            <a:ext cx="2381572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35 ppm 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C04AA1-FC19-B791-66F3-8296FFA91FC3}"/>
              </a:ext>
            </a:extLst>
          </p:cNvPr>
          <p:cNvSpPr txBox="1"/>
          <p:nvPr/>
        </p:nvSpPr>
        <p:spPr>
          <a:xfrm>
            <a:off x="8844794" y="6048567"/>
            <a:ext cx="2381571" cy="461665"/>
          </a:xfrm>
          <a:prstGeom prst="rect">
            <a:avLst/>
          </a:prstGeom>
          <a:solidFill>
            <a:schemeClr val="accent5">
              <a:lumMod val="50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630 ppm 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14AC55-0983-29DE-7AE5-B4202FAE530E}"/>
              </a:ext>
            </a:extLst>
          </p:cNvPr>
          <p:cNvSpPr txBox="1"/>
          <p:nvPr/>
        </p:nvSpPr>
        <p:spPr>
          <a:xfrm>
            <a:off x="4010154" y="3668518"/>
            <a:ext cx="4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8672AB-6A61-4DAA-F0CC-EA4B1336520D}"/>
              </a:ext>
            </a:extLst>
          </p:cNvPr>
          <p:cNvSpPr txBox="1"/>
          <p:nvPr/>
        </p:nvSpPr>
        <p:spPr>
          <a:xfrm>
            <a:off x="7907916" y="3668518"/>
            <a:ext cx="4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C003B6-DAD7-4551-49E7-EE81FA2F5A09}"/>
              </a:ext>
            </a:extLst>
          </p:cNvPr>
          <p:cNvSpPr txBox="1"/>
          <p:nvPr/>
        </p:nvSpPr>
        <p:spPr>
          <a:xfrm>
            <a:off x="56196" y="5186370"/>
            <a:ext cx="8323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 soil N treatments allows us to treat soil N continuously, pick out nonlinearities in leaf/whole plant traits across gradient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EE34D46-FA85-3510-2F9A-BE0AA1B7DCDF}"/>
              </a:ext>
            </a:extLst>
          </p:cNvPr>
          <p:cNvSpPr txBox="1"/>
          <p:nvPr/>
        </p:nvSpPr>
        <p:spPr>
          <a:xfrm>
            <a:off x="56196" y="5997242"/>
            <a:ext cx="8323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Individuals will grow under these conditions for the duration of their vegetative growth stage (~6-7 weeks)</a:t>
            </a:r>
          </a:p>
        </p:txBody>
      </p:sp>
    </p:spTree>
    <p:extLst>
      <p:ext uri="{BB962C8B-B14F-4D97-AF65-F5344CB8AC3E}">
        <p14:creationId xmlns:p14="http://schemas.microsoft.com/office/powerpoint/2010/main" val="3190490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241F5-8BC6-6046-92EB-5D4F4DC9C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Plant measurements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AB30B0-7A3C-6641-BF3E-3833EA722FA0}"/>
              </a:ext>
            </a:extLst>
          </p:cNvPr>
          <p:cNvSpPr/>
          <p:nvPr/>
        </p:nvSpPr>
        <p:spPr>
          <a:xfrm>
            <a:off x="2310886" y="1935811"/>
            <a:ext cx="3477295" cy="3837905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AD2B78-3E4D-2C43-AB5E-0516A3A0FB96}"/>
              </a:ext>
            </a:extLst>
          </p:cNvPr>
          <p:cNvSpPr/>
          <p:nvPr/>
        </p:nvSpPr>
        <p:spPr>
          <a:xfrm>
            <a:off x="6403819" y="1593186"/>
            <a:ext cx="3477295" cy="4407564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91F8E2-5CC2-9545-8910-EA6EE5B8B42D}"/>
              </a:ext>
            </a:extLst>
          </p:cNvPr>
          <p:cNvSpPr txBox="1"/>
          <p:nvPr/>
        </p:nvSpPr>
        <p:spPr>
          <a:xfrm>
            <a:off x="2937689" y="2083916"/>
            <a:ext cx="2223686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Leaf measurements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5A7C0C-759A-5B44-8179-7AFCEC782484}"/>
              </a:ext>
            </a:extLst>
          </p:cNvPr>
          <p:cNvSpPr txBox="1"/>
          <p:nvPr/>
        </p:nvSpPr>
        <p:spPr>
          <a:xfrm>
            <a:off x="6645902" y="1748917"/>
            <a:ext cx="299312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Whole plant measurements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6191F5-33F5-5A4E-9E4C-8167F806704E}"/>
              </a:ext>
            </a:extLst>
          </p:cNvPr>
          <p:cNvSpPr txBox="1"/>
          <p:nvPr/>
        </p:nvSpPr>
        <p:spPr>
          <a:xfrm>
            <a:off x="2604996" y="2853985"/>
            <a:ext cx="2889073" cy="25545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Leaf nitrogen allocation (</a:t>
            </a:r>
            <a:r>
              <a:rPr lang="en-US" sz="1600" i="1" err="1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1600" baseline="-25000" err="1">
                <a:latin typeface="Arial" panose="020B0604020202020204" pitchFamily="34" charset="0"/>
                <a:cs typeface="Arial" panose="020B0604020202020204" pitchFamily="34" charset="0"/>
              </a:rPr>
              <a:t>mass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; SLA; 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1600" baseline="-25000">
                <a:latin typeface="Arial" panose="020B0604020202020204" pitchFamily="34" charset="0"/>
                <a:cs typeface="Arial" panose="020B0604020202020204" pitchFamily="34" charset="0"/>
              </a:rPr>
              <a:t>area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err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baseline="-25000" err="1">
                <a:latin typeface="Arial" panose="020B0604020202020204" pitchFamily="34" charset="0"/>
                <a:cs typeface="Arial" panose="020B0604020202020204" pitchFamily="34" charset="0"/>
              </a:rPr>
              <a:t>net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600" baseline="-25000">
                <a:latin typeface="Arial" panose="020B0604020202020204" pitchFamily="34" charset="0"/>
                <a:cs typeface="Arial" panose="020B0604020202020204" pitchFamily="34" charset="0"/>
              </a:rPr>
              <a:t>cmax25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1600" baseline="-25000">
                <a:latin typeface="Arial" panose="020B0604020202020204" pitchFamily="34" charset="0"/>
                <a:cs typeface="Arial" panose="020B0604020202020204" pitchFamily="34" charset="0"/>
              </a:rPr>
              <a:t>max25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sz="1600" baseline="-25000">
                <a:latin typeface="Arial" panose="020B0604020202020204" pitchFamily="34" charset="0"/>
                <a:cs typeface="Arial" panose="020B0604020202020204" pitchFamily="34" charset="0"/>
              </a:rPr>
              <a:t>s, 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1600" baseline="-25000">
                <a:latin typeface="Arial" panose="020B0604020202020204" pitchFamily="34" charset="0"/>
                <a:cs typeface="Arial" panose="020B0604020202020204" pitchFamily="34" charset="0"/>
              </a:rPr>
              <a:t>d25</a:t>
            </a:r>
          </a:p>
          <a:p>
            <a:endParaRPr lang="en-US" sz="1600" i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1600" baseline="-25000">
                <a:latin typeface="Arial" panose="020B0604020202020204" pitchFamily="34" charset="0"/>
                <a:cs typeface="Arial" panose="020B0604020202020204" pitchFamily="34" charset="0"/>
              </a:rPr>
              <a:t>max25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600" i="1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600" baseline="-25000">
                <a:latin typeface="Arial" panose="020B0604020202020204" pitchFamily="34" charset="0"/>
                <a:cs typeface="Arial" panose="020B0604020202020204" pitchFamily="34" charset="0"/>
              </a:rPr>
              <a:t>cmax25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sz="1600" i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1600" baseline="-25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d25</a:t>
            </a:r>
            <a:r>
              <a:rPr lang="en-US" sz="16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600" i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600" baseline="-25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cmax25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; stomatal limitation</a:t>
            </a:r>
            <a:endParaRPr lang="en-US" sz="1600" i="1" baseline="-25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PNUE, </a:t>
            </a:r>
            <a:r>
              <a:rPr lang="el-GR" sz="16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χ</a:t>
            </a:r>
            <a:r>
              <a:rPr lang="el-GR" sz="160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from leaf </a:t>
            </a:r>
            <a:r>
              <a:rPr lang="el-GR" sz="1600">
                <a:latin typeface="Arial" panose="020B0604020202020204" pitchFamily="34" charset="0"/>
                <a:cs typeface="Arial" panose="020B0604020202020204" pitchFamily="34" charset="0"/>
              </a:rPr>
              <a:t>δ</a:t>
            </a:r>
            <a:r>
              <a:rPr lang="en-US" sz="1600" baseline="30000"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C), </a:t>
            </a:r>
            <a:r>
              <a:rPr lang="en-US" sz="1600" i="1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1600" baseline="-2500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area</a:t>
            </a:r>
            <a:r>
              <a:rPr lang="en-US" sz="160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600" i="1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sz="1600" baseline="-2500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i="1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600" baseline="-2500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cmax</a:t>
            </a:r>
            <a:r>
              <a:rPr lang="en-US" sz="160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600" i="1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sz="1600" baseline="-2500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endParaRPr lang="en-US" sz="1600" baseline="-2500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8D0E13-55DD-4348-8025-5BED360EBD7E}"/>
              </a:ext>
            </a:extLst>
          </p:cNvPr>
          <p:cNvSpPr txBox="1"/>
          <p:nvPr/>
        </p:nvSpPr>
        <p:spPr>
          <a:xfrm>
            <a:off x="6645901" y="2234286"/>
            <a:ext cx="2977997" cy="35394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Structural carbon costs to acquire nitrogen (Root carbon mass / whole plant nitrogen mass)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Whole plant biomass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Total leaf area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Root nodule number, root nodule biomass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%N derived from atmosphere</a:t>
            </a:r>
          </a:p>
        </p:txBody>
      </p:sp>
    </p:spTree>
    <p:extLst>
      <p:ext uri="{BB962C8B-B14F-4D97-AF65-F5344CB8AC3E}">
        <p14:creationId xmlns:p14="http://schemas.microsoft.com/office/powerpoint/2010/main" val="3138509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9C3A1-E5BA-BE02-B801-3811894F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Thanks! Happy to take any questions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03329-A3BA-643B-8356-C74AE2E566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925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07C7E4-AA3D-F64A-A16A-B750A8350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u="sng" dirty="0">
                <a:latin typeface="Arial" panose="020B0604020202020204" pitchFamily="34" charset="0"/>
                <a:cs typeface="Arial" panose="020B0604020202020204" pitchFamily="34" charset="0"/>
              </a:rPr>
              <a:t>PLCT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: plants acclimate to environments by minimizing summed cost of nitrogen and water use</a:t>
            </a: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4CCBA3-EA0D-5644-948B-2891ADEF9E1E}"/>
              </a:ext>
            </a:extLst>
          </p:cNvPr>
          <p:cNvSpPr txBox="1"/>
          <p:nvPr/>
        </p:nvSpPr>
        <p:spPr>
          <a:xfrm>
            <a:off x="9138474" y="6587725"/>
            <a:ext cx="30764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>
                <a:latin typeface="Arial" panose="020B0604020202020204" pitchFamily="34" charset="0"/>
                <a:cs typeface="Arial" panose="020B0604020202020204" pitchFamily="34" charset="0"/>
              </a:rPr>
              <a:t>Bialic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-Murphy et al. (2021) </a:t>
            </a:r>
            <a:r>
              <a:rPr lang="en-US" sz="1200" i="1">
                <a:latin typeface="Arial" panose="020B0604020202020204" pitchFamily="34" charset="0"/>
                <a:cs typeface="Arial" panose="020B0604020202020204" pitchFamily="34" charset="0"/>
              </a:rPr>
              <a:t>Ecology Letters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FDC8AC-1D25-A2E0-E2F8-CA51508EE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30173"/>
            <a:ext cx="7681474" cy="3823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59542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07C7E4-AA3D-F64A-A16A-B750A8350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u="sng" dirty="0">
                <a:latin typeface="Arial" panose="020B0604020202020204" pitchFamily="34" charset="0"/>
                <a:cs typeface="Arial" panose="020B0604020202020204" pitchFamily="34" charset="0"/>
              </a:rPr>
              <a:t>PLCT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: Nitrogen and water are substitutable, indicating possible tradeoffs between nitrogen and water use</a:t>
            </a: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4CCBA3-EA0D-5644-948B-2891ADEF9E1E}"/>
              </a:ext>
            </a:extLst>
          </p:cNvPr>
          <p:cNvSpPr txBox="1"/>
          <p:nvPr/>
        </p:nvSpPr>
        <p:spPr>
          <a:xfrm>
            <a:off x="9138474" y="6587725"/>
            <a:ext cx="30764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>
                <a:latin typeface="Arial" panose="020B0604020202020204" pitchFamily="34" charset="0"/>
                <a:cs typeface="Arial" panose="020B0604020202020204" pitchFamily="34" charset="0"/>
              </a:rPr>
              <a:t>Bialic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-Murphy et al. (2021) </a:t>
            </a:r>
            <a:r>
              <a:rPr lang="en-US" sz="1200" i="1">
                <a:latin typeface="Arial" panose="020B0604020202020204" pitchFamily="34" charset="0"/>
                <a:cs typeface="Arial" panose="020B0604020202020204" pitchFamily="34" charset="0"/>
              </a:rPr>
              <a:t>Ecology Letters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FDC8AC-1D25-A2E0-E2F8-CA51508EE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30173"/>
            <a:ext cx="7681474" cy="3823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3665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CDBE2-EA3C-6C45-8E4E-9A85498DF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44151" cy="132556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Increases in soil nitrogen availability do modify leaf nitrogen-water economies in a temperate forest system</a:t>
            </a:r>
            <a:endParaRPr lang="en-US" sz="32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84C3A9-B1A2-1546-B4FD-A816EE8230DD}"/>
              </a:ext>
            </a:extLst>
          </p:cNvPr>
          <p:cNvSpPr txBox="1"/>
          <p:nvPr/>
        </p:nvSpPr>
        <p:spPr>
          <a:xfrm>
            <a:off x="10317769" y="6581001"/>
            <a:ext cx="18742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Perkowski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. (in prep)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Content Placeholder 7" descr="Chart, scatter chart&#10;&#10;Description automatically generated">
            <a:extLst>
              <a:ext uri="{FF2B5EF4-FFF2-40B4-BE49-F238E27FC236}">
                <a16:creationId xmlns:a16="http://schemas.microsoft.com/office/drawing/2014/main" id="{1DEE7182-9A00-0F46-BDC5-32FEEF58E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40513" y="1539081"/>
            <a:ext cx="7446487" cy="5318919"/>
          </a:xfrm>
        </p:spPr>
      </p:pic>
    </p:spTree>
    <p:extLst>
      <p:ext uri="{BB962C8B-B14F-4D97-AF65-F5344CB8AC3E}">
        <p14:creationId xmlns:p14="http://schemas.microsoft.com/office/powerpoint/2010/main" val="1436844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07C7E4-AA3D-F64A-A16A-B750A8350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Costs of nutrient acquisition vary by acquisition strategy</a:t>
            </a: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4CCBA3-EA0D-5644-948B-2891ADEF9E1E}"/>
              </a:ext>
            </a:extLst>
          </p:cNvPr>
          <p:cNvSpPr txBox="1"/>
          <p:nvPr/>
        </p:nvSpPr>
        <p:spPr>
          <a:xfrm>
            <a:off x="7954183" y="6581001"/>
            <a:ext cx="42392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Terrer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. (2018)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New Phytologist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; Perkowski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et al.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(2021)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CE9458-2CAC-042E-370B-827B50492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10169"/>
            <a:ext cx="2217268" cy="399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993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07C7E4-AA3D-F64A-A16A-B750A8350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Costs of nutrient acquisition vary by acquisition strategy</a:t>
            </a: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4CCBA3-EA0D-5644-948B-2891ADEF9E1E}"/>
              </a:ext>
            </a:extLst>
          </p:cNvPr>
          <p:cNvSpPr txBox="1"/>
          <p:nvPr/>
        </p:nvSpPr>
        <p:spPr>
          <a:xfrm>
            <a:off x="7954183" y="6581001"/>
            <a:ext cx="42392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Terrer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. (2018)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New Phytologist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; Perkowski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et al.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(2021)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CE9458-2CAC-042E-370B-827B50492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10169"/>
            <a:ext cx="2217268" cy="3991082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4FC178F0-7D0A-DE12-7F03-A4F15878FC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9128" y="1910169"/>
            <a:ext cx="8556171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706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07C7E4-AA3D-F64A-A16A-B750A8350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This could modify expected nitrogen-water tradeoffs expected from PLCT</a:t>
            </a:r>
            <a:endParaRPr lang="en-US" sz="3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4CCBA3-EA0D-5644-948B-2891ADEF9E1E}"/>
              </a:ext>
            </a:extLst>
          </p:cNvPr>
          <p:cNvSpPr txBox="1"/>
          <p:nvPr/>
        </p:nvSpPr>
        <p:spPr>
          <a:xfrm>
            <a:off x="7954183" y="6581001"/>
            <a:ext cx="42392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Terrer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. (2018)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New Phytologist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; Perkowski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et al.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(2021)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CE9458-2CAC-042E-370B-827B50492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10169"/>
            <a:ext cx="2217268" cy="3991082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4FC178F0-7D0A-DE12-7F03-A4F15878FC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9128" y="1910169"/>
            <a:ext cx="8556171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581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5B56B-4092-A443-AB0B-2378DAD91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Experimental setup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4A7B1C-FA20-8D4A-9B30-713E3F4C5114}"/>
              </a:ext>
            </a:extLst>
          </p:cNvPr>
          <p:cNvSpPr txBox="1"/>
          <p:nvPr/>
        </p:nvSpPr>
        <p:spPr>
          <a:xfrm>
            <a:off x="274144" y="1969640"/>
            <a:ext cx="2666473" cy="646331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Soil fertilization</a:t>
            </a:r>
          </a:p>
          <a:p>
            <a:pPr algn="ctr"/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F2798D-1040-964A-89E7-94718AB03EE4}"/>
              </a:ext>
            </a:extLst>
          </p:cNvPr>
          <p:cNvSpPr txBox="1"/>
          <p:nvPr/>
        </p:nvSpPr>
        <p:spPr>
          <a:xfrm>
            <a:off x="3799713" y="1969640"/>
            <a:ext cx="2666473" cy="646331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Inoculation with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japonicum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F049A9-41BA-E949-BCDF-43ED84A00054}"/>
              </a:ext>
            </a:extLst>
          </p:cNvPr>
          <p:cNvSpPr txBox="1"/>
          <p:nvPr/>
        </p:nvSpPr>
        <p:spPr>
          <a:xfrm>
            <a:off x="274144" y="3649734"/>
            <a:ext cx="2660081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630 ppm 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B14035-2E55-1F49-B149-E40569BFD556}"/>
              </a:ext>
            </a:extLst>
          </p:cNvPr>
          <p:cNvSpPr txBox="1"/>
          <p:nvPr/>
        </p:nvSpPr>
        <p:spPr>
          <a:xfrm>
            <a:off x="274144" y="3006176"/>
            <a:ext cx="2660082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70 ppm 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31D5B7-6A23-6445-A937-5D94A8D47EA5}"/>
              </a:ext>
            </a:extLst>
          </p:cNvPr>
          <p:cNvSpPr txBox="1"/>
          <p:nvPr/>
        </p:nvSpPr>
        <p:spPr>
          <a:xfrm>
            <a:off x="3799713" y="3649032"/>
            <a:ext cx="2660079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BNF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7531AC9-6613-D841-96B8-99E7F26C3D93}"/>
              </a:ext>
            </a:extLst>
          </p:cNvPr>
          <p:cNvSpPr txBox="1"/>
          <p:nvPr/>
        </p:nvSpPr>
        <p:spPr>
          <a:xfrm>
            <a:off x="3799713" y="3006176"/>
            <a:ext cx="2660080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+ BNF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E58F1C-9ED8-4B49-BD66-906F0C98D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701EC2E-D7A5-154F-A7DF-5FBCCFC0AA84}"/>
              </a:ext>
            </a:extLst>
          </p:cNvPr>
          <p:cNvSpPr txBox="1"/>
          <p:nvPr/>
        </p:nvSpPr>
        <p:spPr>
          <a:xfrm>
            <a:off x="3128382" y="1759581"/>
            <a:ext cx="4844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47C2AE-CFA4-BB4B-ADFD-6769EC836810}"/>
              </a:ext>
            </a:extLst>
          </p:cNvPr>
          <p:cNvSpPr txBox="1"/>
          <p:nvPr/>
        </p:nvSpPr>
        <p:spPr>
          <a:xfrm>
            <a:off x="274143" y="4364012"/>
            <a:ext cx="6514845" cy="2308324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/C</a:t>
            </a: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curves and dark respiration measurements completed ~6 weeks after experiment initiation</a:t>
            </a:r>
          </a:p>
          <a:p>
            <a:pPr marL="285750" indent="-285750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Destructive harvest of focal leaves immediately following curves</a:t>
            </a:r>
          </a:p>
          <a:p>
            <a:pPr marL="285750" indent="-285750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Destructive harvest of all organs ~1 week after photosynthetic measurements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BFE089-0041-96D6-9658-FC92ECA44B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9312" y="107783"/>
            <a:ext cx="1503232" cy="158894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42903D-9639-8D09-915E-EA0581EAD1C7}"/>
              </a:ext>
            </a:extLst>
          </p:cNvPr>
          <p:cNvSpPr txBox="1"/>
          <p:nvPr/>
        </p:nvSpPr>
        <p:spPr>
          <a:xfrm>
            <a:off x="10687556" y="1415386"/>
            <a:ext cx="1306743" cy="27699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Joseph Terrones</a:t>
            </a:r>
          </a:p>
        </p:txBody>
      </p:sp>
    </p:spTree>
    <p:extLst>
      <p:ext uri="{BB962C8B-B14F-4D97-AF65-F5344CB8AC3E}">
        <p14:creationId xmlns:p14="http://schemas.microsoft.com/office/powerpoint/2010/main" val="116191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98C88-DF57-CF4E-8502-481509902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Inoculation status generally decreased structural carbon costs to acquire nitrogen, but only under low soil nitrogen…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F9B74B-B38C-174B-9327-2C52E5D482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595" t="94107" r="21788" b="1418"/>
          <a:stretch/>
        </p:blipFill>
        <p:spPr>
          <a:xfrm>
            <a:off x="4829146" y="6276066"/>
            <a:ext cx="2146435" cy="183625"/>
          </a:xfrm>
          <a:prstGeom prst="rect">
            <a:avLst/>
          </a:prstGeom>
        </p:spPr>
      </p:pic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8D9580A5-D384-4543-A083-20D90E169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407" y="1862666"/>
            <a:ext cx="11310459" cy="424142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225B6C8-904D-9948-8A85-7CE5AC36920A}"/>
              </a:ext>
            </a:extLst>
          </p:cNvPr>
          <p:cNvSpPr/>
          <p:nvPr/>
        </p:nvSpPr>
        <p:spPr>
          <a:xfrm>
            <a:off x="6329836" y="1972733"/>
            <a:ext cx="3863708" cy="3750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470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596</Words>
  <Application>Microsoft Macintosh PowerPoint</Application>
  <PresentationFormat>Widescreen</PresentationFormat>
  <Paragraphs>93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Towards incorporating microbial symbioses into PLCT experiments</vt:lpstr>
      <vt:lpstr>PLCT: plants acclimate to environments by minimizing summed cost of nitrogen and water use</vt:lpstr>
      <vt:lpstr>PLCT: Nitrogen and water are substitutable, indicating possible tradeoffs between nitrogen and water use</vt:lpstr>
      <vt:lpstr>Increases in soil nitrogen availability do modify leaf nitrogen-water economies in a temperate forest system</vt:lpstr>
      <vt:lpstr>Costs of nutrient acquisition vary by acquisition strategy</vt:lpstr>
      <vt:lpstr>Costs of nutrient acquisition vary by acquisition strategy</vt:lpstr>
      <vt:lpstr>This could modify expected nitrogen-water tradeoffs expected from PLCT</vt:lpstr>
      <vt:lpstr>Experimental setup</vt:lpstr>
      <vt:lpstr>Inoculation status generally decreased structural carbon costs to acquire nitrogen, but only under low soil nitrogen…</vt:lpstr>
      <vt:lpstr>… a pattern driven by a possible shift toward direct uptake at high soil nitrogen</vt:lpstr>
      <vt:lpstr>However, there was no inoculation effect on photosynthetic nitrogen-use efficiency or water-use efficiency</vt:lpstr>
      <vt:lpstr>Interestingly, there was a strong inoculation effect on total leaf area under low soil nitrogen</vt:lpstr>
      <vt:lpstr>CO2 experiment setup</vt:lpstr>
      <vt:lpstr>Plant measurements</vt:lpstr>
      <vt:lpstr>Thanks! Happy to take any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Towards incorporating microbial symbioses into PLCT experiments</dc:title>
  <dc:creator>Perkowski, Evan A</dc:creator>
  <cp:lastModifiedBy>Perkowski, Evan A</cp:lastModifiedBy>
  <cp:revision>3</cp:revision>
  <dcterms:created xsi:type="dcterms:W3CDTF">2022-05-10T21:03:13Z</dcterms:created>
  <dcterms:modified xsi:type="dcterms:W3CDTF">2022-05-11T21:13:11Z</dcterms:modified>
</cp:coreProperties>
</file>

<file path=docProps/thumbnail.jpeg>
</file>